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316" r:id="rId3"/>
    <p:sldId id="317" r:id="rId4"/>
    <p:sldId id="318" r:id="rId5"/>
    <p:sldId id="319" r:id="rId6"/>
    <p:sldId id="320" r:id="rId7"/>
    <p:sldId id="321" r:id="rId8"/>
    <p:sldId id="322" r:id="rId9"/>
    <p:sldId id="305" r:id="rId10"/>
    <p:sldId id="307" r:id="rId11"/>
    <p:sldId id="306" r:id="rId12"/>
    <p:sldId id="308" r:id="rId13"/>
    <p:sldId id="324" r:id="rId14"/>
    <p:sldId id="325" r:id="rId15"/>
    <p:sldId id="326" r:id="rId16"/>
    <p:sldId id="327" r:id="rId17"/>
    <p:sldId id="329" r:id="rId18"/>
    <p:sldId id="332" r:id="rId19"/>
    <p:sldId id="336" r:id="rId20"/>
    <p:sldId id="337" r:id="rId21"/>
    <p:sldId id="338" r:id="rId22"/>
    <p:sldId id="333" r:id="rId23"/>
    <p:sldId id="335" r:id="rId24"/>
    <p:sldId id="334" r:id="rId25"/>
    <p:sldId id="339" r:id="rId26"/>
    <p:sldId id="340" r:id="rId27"/>
    <p:sldId id="341" r:id="rId28"/>
    <p:sldId id="342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8"/>
    <p:restoredTop sz="84182"/>
  </p:normalViewPr>
  <p:slideViewPr>
    <p:cSldViewPr snapToGrid="0" snapToObjects="1">
      <p:cViewPr varScale="1">
        <p:scale>
          <a:sx n="93" d="100"/>
          <a:sy n="93" d="100"/>
        </p:scale>
        <p:origin x="256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73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724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2647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805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4470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help.github.com/articles/creating-a-pull-request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1842377"/>
            <a:ext cx="7772400" cy="757495"/>
          </a:xfrm>
        </p:spPr>
        <p:txBody>
          <a:bodyPr>
            <a:normAutofit/>
          </a:bodyPr>
          <a:lstStyle/>
          <a:p>
            <a:r>
              <a:rPr lang="en-US" sz="3600" dirty="0"/>
              <a:t>Software Engineering for Data Scientists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540780"/>
            <a:ext cx="8705850" cy="3317219"/>
          </a:xfrm>
        </p:spPr>
        <p:txBody>
          <a:bodyPr>
            <a:normAutofit fontScale="62500" lnSpcReduction="20000"/>
          </a:bodyPr>
          <a:lstStyle/>
          <a:p>
            <a:pPr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David Beck</a:t>
            </a: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1,2</a:t>
            </a: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, Joseph Hellerstein</a:t>
            </a: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1,3</a:t>
            </a: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, Jake VanderPlas</a:t>
            </a: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1,4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Dimitrios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Gklezakos</a:t>
            </a: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5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1</a:t>
            </a: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eScience Institute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2</a:t>
            </a: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Chemical Engineering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3</a:t>
            </a: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Computer Science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4</a:t>
            </a: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Astronomy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baseline="30000" dirty="0">
                <a:solidFill>
                  <a:schemeClr val="tx1"/>
                </a:solidFill>
                <a:latin typeface="Calibri" charset="0"/>
              </a:rPr>
              <a:t>5</a:t>
            </a: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Computer Science &amp; Engineering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University of Washington</a:t>
            </a:r>
          </a:p>
          <a:p>
            <a:pPr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chemeClr val="tx1"/>
                </a:solidFill>
                <a:latin typeface="Calibri" charset="0"/>
              </a:rPr>
              <a:t>April 24, 2018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92900"/>
            <a:ext cx="9144000" cy="14306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59670" y="1261298"/>
            <a:ext cx="2837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Advancing data-intensive </a:t>
            </a:r>
            <a:r>
              <a:rPr lang="en-US" dirty="0"/>
              <a:t>discovery in all fields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4360" y="1271446"/>
            <a:ext cx="263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Knowledge and solutions for a changing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178" y="339363"/>
            <a:ext cx="9652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139" y="355598"/>
            <a:ext cx="876300" cy="9672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232" y="204582"/>
            <a:ext cx="1418994" cy="14189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90984" y="1623576"/>
            <a:ext cx="221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 boundless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28600" y="3355882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28600" y="256448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97655" y="2402614"/>
            <a:ext cx="8705850" cy="12202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Version control, part 2 - collaboration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6050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87437"/>
            <a:ext cx="9144000" cy="290402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Collaborating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To add collaborators to a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the repo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Click on Settings, then collaborators</a:t>
            </a:r>
          </a:p>
        </p:txBody>
      </p:sp>
    </p:spTree>
    <p:extLst>
      <p:ext uri="{BB962C8B-B14F-4D97-AF65-F5344CB8AC3E}">
        <p14:creationId xmlns:p14="http://schemas.microsoft.com/office/powerpoint/2010/main" val="66441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2286000"/>
            <a:ext cx="26543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2305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0"/>
            <a:ext cx="78791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1447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happens?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How would this work for lots of people at once?</a:t>
            </a:r>
          </a:p>
        </p:txBody>
      </p:sp>
    </p:spTree>
    <p:extLst>
      <p:ext uri="{BB962C8B-B14F-4D97-AF65-F5344CB8AC3E}">
        <p14:creationId xmlns:p14="http://schemas.microsoft.com/office/powerpoint/2010/main" val="1259362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 in style: Branches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Scenario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Main development trunk of codebase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Bug comes in via issue report on GitHub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You need to work on the bug but don’t want to screw up main development trunk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to do?</a:t>
            </a:r>
          </a:p>
        </p:txBody>
      </p:sp>
    </p:spTree>
    <p:extLst>
      <p:ext uri="{BB962C8B-B14F-4D97-AF65-F5344CB8AC3E}">
        <p14:creationId xmlns:p14="http://schemas.microsoft.com/office/powerpoint/2010/main" val="695931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 in style: Branches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to do?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Branch!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0671" b="20218"/>
          <a:stretch/>
        </p:blipFill>
        <p:spPr>
          <a:xfrm>
            <a:off x="1292901" y="2786162"/>
            <a:ext cx="6858000" cy="40537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56027" y="2068643"/>
            <a:ext cx="2630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Does the name </a:t>
            </a:r>
            <a:r>
              <a:rPr lang="en-US" b="1"/>
              <a:t>master</a:t>
            </a:r>
            <a:r>
              <a:rPr lang="en-US"/>
              <a:t> make more sense now?</a:t>
            </a:r>
          </a:p>
        </p:txBody>
      </p:sp>
    </p:spTree>
    <p:extLst>
      <p:ext uri="{BB962C8B-B14F-4D97-AF65-F5344CB8AC3E}">
        <p14:creationId xmlns:p14="http://schemas.microsoft.com/office/powerpoint/2010/main" val="65785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Branches: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Making a new branch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  git branch &lt;branch-name&gt;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b="1" dirty="0">
                <a:solidFill>
                  <a:srgbClr val="FF0000"/>
                </a:solidFill>
                <a:latin typeface="Calibri" charset="0"/>
              </a:rPr>
              <a:t>Deleting a branch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  git branch </a:t>
            </a:r>
            <a:r>
              <a:rPr lang="mr-IN" sz="3600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D &lt;branch-name&gt;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Switching to a branch (or master)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&lt;branch-name&gt;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master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Making a new branch and switch in one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b &lt;branch-name&gt;</a:t>
            </a:r>
          </a:p>
          <a:p>
            <a:pPr marL="0" indent="0">
              <a:spcBef>
                <a:spcPts val="800"/>
              </a:spcBef>
              <a:buNone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828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Branches: visual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600200"/>
            <a:ext cx="5057775" cy="5057775"/>
          </a:xfrm>
        </p:spPr>
      </p:pic>
      <p:sp>
        <p:nvSpPr>
          <p:cNvPr id="7" name="TextBox 6"/>
          <p:cNvSpPr txBox="1"/>
          <p:nvPr/>
        </p:nvSpPr>
        <p:spPr>
          <a:xfrm>
            <a:off x="6349019" y="2533338"/>
            <a:ext cx="200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</a:t>
            </a:r>
            <a:r>
              <a:rPr lang="en-US"/>
              <a:t>branch create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49019" y="5309016"/>
            <a:ext cx="156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After checkout</a:t>
            </a:r>
          </a:p>
        </p:txBody>
      </p:sp>
    </p:spTree>
    <p:extLst>
      <p:ext uri="{BB962C8B-B14F-4D97-AF65-F5344CB8AC3E}">
        <p14:creationId xmlns:p14="http://schemas.microsoft.com/office/powerpoint/2010/main" val="1789182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>
                <a:latin typeface="Calibri" charset="0"/>
              </a:rPr>
              <a:t>But how to get our features back to master?</a:t>
            </a:r>
            <a:endParaRPr lang="is-IS" dirty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0671" b="20218"/>
          <a:stretch/>
        </p:blipFill>
        <p:spPr>
          <a:xfrm>
            <a:off x="1292901" y="2786162"/>
            <a:ext cx="6858000" cy="405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41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33" b="37390"/>
          <a:stretch/>
        </p:blipFill>
        <p:spPr>
          <a:xfrm>
            <a:off x="0" y="1963712"/>
            <a:ext cx="9035800" cy="2383435"/>
          </a:xfrm>
        </p:spPr>
      </p:pic>
      <p:sp>
        <p:nvSpPr>
          <p:cNvPr id="10" name="Rectangle 9"/>
          <p:cNvSpPr/>
          <p:nvPr/>
        </p:nvSpPr>
        <p:spPr>
          <a:xfrm>
            <a:off x="1269465" y="4523889"/>
            <a:ext cx="6360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2800" dirty="0">
                <a:latin typeface="Courier New" charset="0"/>
                <a:ea typeface="Courier New" charset="0"/>
                <a:cs typeface="Courier New" charset="0"/>
              </a:rPr>
              <a:t>  git merge &lt;branch-name&gt;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36817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Review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Collaborating with GitHub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Conflicts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Hands on conflicts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Branching and merging</a:t>
            </a:r>
            <a:endParaRPr lang="en-US" dirty="0"/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Tags</a:t>
            </a:r>
            <a:endParaRPr lang="is-IS" dirty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448" y="2912458"/>
            <a:ext cx="3478759" cy="24326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38761" y="719528"/>
            <a:ext cx="310213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1300" b="1" dirty="0">
                <a:solidFill>
                  <a:srgbClr val="FF0000"/>
                </a:solidFill>
              </a:rPr>
              <a:t>X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423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Same partner...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Each of you will create a branch, switch to it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changes to the branch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A</a:t>
            </a:r>
            <a:r>
              <a:rPr lang="is-IS" dirty="0">
                <a:latin typeface="Calibri" charset="0"/>
              </a:rPr>
              <a:t>dd, commit, push...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happened?</a:t>
            </a:r>
          </a:p>
        </p:txBody>
      </p:sp>
    </p:spTree>
    <p:extLst>
      <p:ext uri="{BB962C8B-B14F-4D97-AF65-F5344CB8AC3E}">
        <p14:creationId xmlns:p14="http://schemas.microsoft.com/office/powerpoint/2010/main" val="1358710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Use GitHub to view branches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Use merge to resolve conflicts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Who merged?  Did you both try?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788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Use a fork!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746" y="2478864"/>
            <a:ext cx="4178508" cy="417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7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Conflict management with forks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2258830"/>
            <a:ext cx="6350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03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>
                <a:latin typeface="Calibri" charset="0"/>
              </a:rPr>
              <a:t>Use a fork!</a:t>
            </a:r>
            <a:endParaRPr lang="is-IS" dirty="0">
              <a:latin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48" b="26776"/>
          <a:stretch/>
        </p:blipFill>
        <p:spPr>
          <a:xfrm>
            <a:off x="1143000" y="2629769"/>
            <a:ext cx="6858000" cy="320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632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Forking a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the repository page...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Click fork in the top right corner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25" y="2705143"/>
            <a:ext cx="6086007" cy="2847286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6325849" y="3237875"/>
            <a:ext cx="809469" cy="7195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682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Forking a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your repository list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Select the `copy` or fork of the original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Clone your fork (not the original)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changes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Add, commit, push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https://help.github.com/articles/creating-a-pull-request/</a:t>
            </a: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3664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Same partner...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One of you will have to delete your planets repo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She will fork her partner’s planets repo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a change, add, submit, commit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Submit a pull request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Partner accepts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Look at changes on GitHub</a:t>
            </a:r>
          </a:p>
        </p:txBody>
      </p:sp>
    </p:spTree>
    <p:extLst>
      <p:ext uri="{BB962C8B-B14F-4D97-AF65-F5344CB8AC3E}">
        <p14:creationId xmlns:p14="http://schemas.microsoft.com/office/powerpoint/2010/main" val="1071089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Workflow differences?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Collaboration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Branches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>
                <a:latin typeface="Calibri" charset="0"/>
              </a:rPr>
              <a:t>Fork / pull request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118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How do I...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view the change history for the repository?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see what files in the directory are modified from the last commit?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examine the changes between modified files and the last commit?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place a modified file into the staging area?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move the staged files into the repository history?</a:t>
            </a:r>
          </a:p>
        </p:txBody>
      </p:sp>
    </p:spTree>
    <p:extLst>
      <p:ext uri="{BB962C8B-B14F-4D97-AF65-F5344CB8AC3E}">
        <p14:creationId xmlns:p14="http://schemas.microsoft.com/office/powerpoint/2010/main" val="604986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is...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the master branch?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HEAD?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HEAD~3?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How do I restore a previous version of a file?  What verb?</a:t>
            </a:r>
          </a:p>
        </p:txBody>
      </p:sp>
    </p:spTree>
    <p:extLst>
      <p:ext uri="{BB962C8B-B14F-4D97-AF65-F5344CB8AC3E}">
        <p14:creationId xmlns:p14="http://schemas.microsoft.com/office/powerpoint/2010/main" val="703199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do the following verbs do?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</a:t>
            </a:r>
            <a:r>
              <a:rPr lang="is-IS" sz="3200" dirty="0">
                <a:latin typeface="Calibri" charset="0"/>
              </a:rPr>
              <a:t>ush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Pull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Clone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sz="32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313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Previously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Created a local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command was that again?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Added some files, committed them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Linked the repository to the remote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command was that again?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600" dirty="0">
                <a:latin typeface="Calibri" charset="0"/>
              </a:rPr>
              <a:t>Nice remote backup, but</a:t>
            </a:r>
            <a:r>
              <a:rPr lang="is-IS" sz="3600" dirty="0">
                <a:latin typeface="Calibri" charset="0"/>
              </a:rPr>
              <a:t>…</a:t>
            </a:r>
            <a:endParaRPr lang="en-US" sz="36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001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Pair up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Identify one of the pair to “own” the repository </a:t>
            </a:r>
            <a:r>
              <a:rPr lang="mr-IN" sz="3600" dirty="0">
                <a:latin typeface="Calibri" charset="0"/>
              </a:rPr>
              <a:t>–</a:t>
            </a:r>
            <a:r>
              <a:rPr lang="is-IS" sz="3600" dirty="0">
                <a:latin typeface="Calibri" charset="0"/>
              </a:rPr>
              <a:t> you created this during our first Git class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Add the other of the pair as a collaborator to the repository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Both clone the planets repository</a:t>
            </a:r>
          </a:p>
        </p:txBody>
      </p:sp>
    </p:spTree>
    <p:extLst>
      <p:ext uri="{BB962C8B-B14F-4D97-AF65-F5344CB8AC3E}">
        <p14:creationId xmlns:p14="http://schemas.microsoft.com/office/powerpoint/2010/main" val="725219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Both make changes to mars.txt by adding a new line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Status, diff, add, commit, push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happens?</a:t>
            </a:r>
          </a:p>
        </p:txBody>
      </p:sp>
    </p:spTree>
    <p:extLst>
      <p:ext uri="{BB962C8B-B14F-4D97-AF65-F5344CB8AC3E}">
        <p14:creationId xmlns:p14="http://schemas.microsoft.com/office/powerpoint/2010/main" val="207869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790" y="929390"/>
            <a:ext cx="4876800" cy="4940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9200" y="1600200"/>
            <a:ext cx="868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3886200"/>
            <a:ext cx="864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Alice</a:t>
            </a:r>
          </a:p>
        </p:txBody>
      </p:sp>
    </p:spTree>
    <p:extLst>
      <p:ext uri="{BB962C8B-B14F-4D97-AF65-F5344CB8AC3E}">
        <p14:creationId xmlns:p14="http://schemas.microsoft.com/office/powerpoint/2010/main" val="6344193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13070</TotalTime>
  <Words>645</Words>
  <Application>Microsoft Macintosh PowerPoint</Application>
  <PresentationFormat>On-screen Show (4:3)</PresentationFormat>
  <Paragraphs>140</Paragraphs>
  <Slides>28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ＭＳ Ｐゴシック</vt:lpstr>
      <vt:lpstr>Arial</vt:lpstr>
      <vt:lpstr>Calibri</vt:lpstr>
      <vt:lpstr>Courier New</vt:lpstr>
      <vt:lpstr>Mangal</vt:lpstr>
      <vt:lpstr>Office Theme</vt:lpstr>
      <vt:lpstr>Software Engineering for Data Scientists</vt:lpstr>
      <vt:lpstr>Agenda</vt:lpstr>
      <vt:lpstr>Review</vt:lpstr>
      <vt:lpstr>Review</vt:lpstr>
      <vt:lpstr>Review</vt:lpstr>
      <vt:lpstr>Previously…</vt:lpstr>
      <vt:lpstr>Collaborating</vt:lpstr>
      <vt:lpstr>Collaborating</vt:lpstr>
      <vt:lpstr>PowerPoint Presentation</vt:lpstr>
      <vt:lpstr>PowerPoint Presentation</vt:lpstr>
      <vt:lpstr>PowerPoint Presentation</vt:lpstr>
      <vt:lpstr>PowerPoint Presentation</vt:lpstr>
      <vt:lpstr>Collaborating</vt:lpstr>
      <vt:lpstr>Collaborating in style: Branches</vt:lpstr>
      <vt:lpstr>Collaborating in style: Branches</vt:lpstr>
      <vt:lpstr>Branches: commands</vt:lpstr>
      <vt:lpstr>Branches: visual</vt:lpstr>
      <vt:lpstr>Merges</vt:lpstr>
      <vt:lpstr>Merges</vt:lpstr>
      <vt:lpstr>Collaborating</vt:lpstr>
      <vt:lpstr>Collaborating</vt:lpstr>
      <vt:lpstr>Yet another solution!</vt:lpstr>
      <vt:lpstr>Yet another solution!</vt:lpstr>
      <vt:lpstr>Yet another solution!</vt:lpstr>
      <vt:lpstr>Forking a repository</vt:lpstr>
      <vt:lpstr>Forking a repository</vt:lpstr>
      <vt:lpstr>Collaborating</vt:lpstr>
      <vt:lpstr>Collaborating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JOSEPH L. HELLERSTEIN</cp:lastModifiedBy>
  <cp:revision>538</cp:revision>
  <dcterms:created xsi:type="dcterms:W3CDTF">2015-01-21T04:58:27Z</dcterms:created>
  <dcterms:modified xsi:type="dcterms:W3CDTF">2018-04-24T22:50:49Z</dcterms:modified>
</cp:coreProperties>
</file>

<file path=docProps/thumbnail.jpeg>
</file>